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A7367-8BD7-D478-A934-7C65A54592F1}" v="56" dt="2021-12-01T09:30:15.676"/>
    <p1510:client id="{9EC4CB3A-E6FF-ABFA-2AB1-D2F60BD6AC16}" v="371" dt="2021-12-01T09:14:41.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01.12.2021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01.12.2021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01.12.2021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01.12.2021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01.12.2021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01.12.2021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01.12.2021</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01.12.2021</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01.12.2021</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01.12.2021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01.12.2021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01.12.2021</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366808"/>
          </a:xfrm>
        </p:spPr>
        <p:txBody>
          <a:bodyPr/>
          <a:lstStyle/>
          <a:p>
            <a:r>
              <a:rPr lang="de-DE" sz="4000" dirty="0" err="1">
                <a:cs typeface="Calibri Light"/>
              </a:rPr>
              <a:t>Maatschapijleer</a:t>
            </a:r>
            <a:r>
              <a:rPr lang="de-DE" sz="4000" dirty="0">
                <a:cs typeface="Calibri Light"/>
              </a:rPr>
              <a:t> </a:t>
            </a:r>
            <a:r>
              <a:rPr lang="de-DE" sz="4000" dirty="0" err="1">
                <a:cs typeface="Calibri Light"/>
              </a:rPr>
              <a:t>nepnieuws</a:t>
            </a:r>
            <a:endParaRPr lang="de-DE" sz="4000" dirty="0" err="1"/>
          </a:p>
        </p:txBody>
      </p:sp>
      <p:sp>
        <p:nvSpPr>
          <p:cNvPr id="3" name="Ondertitel 2"/>
          <p:cNvSpPr>
            <a:spLocks noGrp="1"/>
          </p:cNvSpPr>
          <p:nvPr>
            <p:ph type="subTitle" idx="1"/>
          </p:nvPr>
        </p:nvSpPr>
        <p:spPr>
          <a:xfrm>
            <a:off x="1250830" y="3688302"/>
            <a:ext cx="9144000" cy="1655762"/>
          </a:xfrm>
        </p:spPr>
        <p:txBody>
          <a:bodyPr/>
          <a:lstStyle/>
          <a:p>
            <a:endParaRPr lang="de-DE"/>
          </a:p>
        </p:txBody>
      </p:sp>
      <p:pic>
        <p:nvPicPr>
          <p:cNvPr id="4" name="Afbeelding 4" descr="Afbeelding met tekst&#10;&#10;Automatisch gegenereerde beschrijving">
            <a:extLst>
              <a:ext uri="{FF2B5EF4-FFF2-40B4-BE49-F238E27FC236}">
                <a16:creationId xmlns:a16="http://schemas.microsoft.com/office/drawing/2014/main" id="{032CCFC0-4309-43FE-84F0-F4A28A1779C6}"/>
              </a:ext>
            </a:extLst>
          </p:cNvPr>
          <p:cNvPicPr>
            <a:picLocks noChangeAspect="1"/>
          </p:cNvPicPr>
          <p:nvPr/>
        </p:nvPicPr>
        <p:blipFill>
          <a:blip r:embed="rId2"/>
          <a:stretch>
            <a:fillRect/>
          </a:stretch>
        </p:blipFill>
        <p:spPr>
          <a:xfrm>
            <a:off x="3686175" y="3163917"/>
            <a:ext cx="4632743" cy="2571750"/>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CB384-E85A-42B6-AF2B-786E6F6EA538}"/>
              </a:ext>
            </a:extLst>
          </p:cNvPr>
          <p:cNvSpPr>
            <a:spLocks noGrp="1"/>
          </p:cNvSpPr>
          <p:nvPr>
            <p:ph type="title"/>
          </p:nvPr>
        </p:nvSpPr>
        <p:spPr/>
        <p:txBody>
          <a:bodyPr/>
          <a:lstStyle/>
          <a:p>
            <a:r>
              <a:rPr lang="nl-NL" dirty="0">
                <a:cs typeface="Calibri Light"/>
              </a:rPr>
              <a:t>Checklist nepnieuws</a:t>
            </a:r>
            <a:endParaRPr lang="nl-NL" dirty="0"/>
          </a:p>
        </p:txBody>
      </p:sp>
      <p:sp>
        <p:nvSpPr>
          <p:cNvPr id="3" name="Tijdelijke aanduiding voor inhoud 2">
            <a:extLst>
              <a:ext uri="{FF2B5EF4-FFF2-40B4-BE49-F238E27FC236}">
                <a16:creationId xmlns:a16="http://schemas.microsoft.com/office/drawing/2014/main" id="{0C7DAABC-7C01-4D18-A54A-7C2B1E565696}"/>
              </a:ext>
            </a:extLst>
          </p:cNvPr>
          <p:cNvSpPr>
            <a:spLocks noGrp="1"/>
          </p:cNvSpPr>
          <p:nvPr>
            <p:ph idx="1"/>
          </p:nvPr>
        </p:nvSpPr>
        <p:spPr/>
        <p:txBody>
          <a:bodyPr vert="horz" lIns="91440" tIns="45720" rIns="91440" bIns="45720" rtlCol="0" anchor="t">
            <a:normAutofit/>
          </a:bodyPr>
          <a:lstStyle/>
          <a:p>
            <a:r>
              <a:rPr lang="nl-NL" dirty="0">
                <a:ea typeface="+mn-lt"/>
                <a:cs typeface="+mn-lt"/>
              </a:rPr>
              <a:t>Wie is de afzender van het bericht? ...</a:t>
            </a:r>
            <a:endParaRPr lang="nl-NL" dirty="0">
              <a:cs typeface="Calibri" panose="020F0502020204030204"/>
            </a:endParaRPr>
          </a:p>
          <a:p>
            <a:r>
              <a:rPr lang="nl-NL" dirty="0">
                <a:ea typeface="+mn-lt"/>
                <a:cs typeface="+mn-lt"/>
              </a:rPr>
              <a:t>Welke intentie heeft die afzender? ...</a:t>
            </a:r>
            <a:endParaRPr lang="nl-NL" dirty="0"/>
          </a:p>
          <a:p>
            <a:r>
              <a:rPr lang="nl-NL" dirty="0">
                <a:ea typeface="+mn-lt"/>
                <a:cs typeface="+mn-lt"/>
              </a:rPr>
              <a:t>Welke techniek is gebruikt? ...</a:t>
            </a:r>
            <a:endParaRPr lang="nl-NL" dirty="0"/>
          </a:p>
          <a:p>
            <a:r>
              <a:rPr lang="nl-NL" dirty="0">
                <a:ea typeface="+mn-lt"/>
                <a:cs typeface="+mn-lt"/>
              </a:rPr>
              <a:t>Kun je 't verifiëren? ...</a:t>
            </a:r>
            <a:endParaRPr lang="nl-NL" dirty="0"/>
          </a:p>
          <a:p>
            <a:r>
              <a:rPr lang="nl-NL" dirty="0">
                <a:ea typeface="+mn-lt"/>
                <a:cs typeface="+mn-lt"/>
              </a:rPr>
              <a:t>Welke bron is gebruikt?</a:t>
            </a:r>
            <a:endParaRPr lang="nl-NL" dirty="0"/>
          </a:p>
          <a:p>
            <a:endParaRPr lang="nl-NL" dirty="0">
              <a:cs typeface="Calibri"/>
            </a:endParaRPr>
          </a:p>
        </p:txBody>
      </p:sp>
      <p:pic>
        <p:nvPicPr>
          <p:cNvPr id="4" name="Afbeelding 4">
            <a:extLst>
              <a:ext uri="{FF2B5EF4-FFF2-40B4-BE49-F238E27FC236}">
                <a16:creationId xmlns:a16="http://schemas.microsoft.com/office/drawing/2014/main" id="{1B079A81-7390-4C66-9AE8-2E25F6C25EA1}"/>
              </a:ext>
            </a:extLst>
          </p:cNvPr>
          <p:cNvPicPr>
            <a:picLocks noChangeAspect="1"/>
          </p:cNvPicPr>
          <p:nvPr/>
        </p:nvPicPr>
        <p:blipFill>
          <a:blip r:embed="rId2"/>
          <a:stretch>
            <a:fillRect/>
          </a:stretch>
        </p:blipFill>
        <p:spPr>
          <a:xfrm>
            <a:off x="6463432" y="2873945"/>
            <a:ext cx="3650231" cy="2576602"/>
          </a:xfrm>
          <a:prstGeom prst="rect">
            <a:avLst/>
          </a:prstGeom>
        </p:spPr>
      </p:pic>
    </p:spTree>
    <p:extLst>
      <p:ext uri="{BB962C8B-B14F-4D97-AF65-F5344CB8AC3E}">
        <p14:creationId xmlns:p14="http://schemas.microsoft.com/office/powerpoint/2010/main" val="167608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21757-C308-4A5B-83CB-6711C4F470FA}"/>
              </a:ext>
            </a:extLst>
          </p:cNvPr>
          <p:cNvSpPr>
            <a:spLocks noGrp="1"/>
          </p:cNvSpPr>
          <p:nvPr>
            <p:ph type="title"/>
          </p:nvPr>
        </p:nvSpPr>
        <p:spPr/>
        <p:txBody>
          <a:bodyPr/>
          <a:lstStyle/>
          <a:p>
            <a:r>
              <a:rPr lang="nl-NL" dirty="0">
                <a:cs typeface="Calibri Light"/>
              </a:rPr>
              <a:t>Eind </a:t>
            </a:r>
            <a:r>
              <a:rPr lang="nl-NL" dirty="0" err="1">
                <a:cs typeface="Calibri Light"/>
              </a:rPr>
              <a:t>powerpoint</a:t>
            </a:r>
            <a:endParaRPr lang="nl-NL" dirty="0" err="1"/>
          </a:p>
        </p:txBody>
      </p:sp>
      <p:sp>
        <p:nvSpPr>
          <p:cNvPr id="3" name="Tijdelijke aanduiding voor inhoud 2">
            <a:extLst>
              <a:ext uri="{FF2B5EF4-FFF2-40B4-BE49-F238E27FC236}">
                <a16:creationId xmlns:a16="http://schemas.microsoft.com/office/drawing/2014/main" id="{B6598A8E-0313-4154-B8B9-226B87C48CEA}"/>
              </a:ext>
            </a:extLst>
          </p:cNvPr>
          <p:cNvSpPr>
            <a:spLocks noGrp="1"/>
          </p:cNvSpPr>
          <p:nvPr>
            <p:ph idx="1"/>
          </p:nvPr>
        </p:nvSpPr>
        <p:spPr/>
        <p:txBody>
          <a:bodyPr vert="horz" lIns="91440" tIns="45720" rIns="91440" bIns="45720" rtlCol="0" anchor="t">
            <a:normAutofit/>
          </a:bodyPr>
          <a:lstStyle/>
          <a:p>
            <a:r>
              <a:rPr lang="nl-NL" sz="5000" dirty="0">
                <a:cs typeface="Calibri"/>
              </a:rPr>
              <a:t>Thijs </a:t>
            </a:r>
            <a:r>
              <a:rPr lang="nl-NL" sz="5000" dirty="0" err="1">
                <a:cs typeface="Calibri"/>
              </a:rPr>
              <a:t>gellekink</a:t>
            </a:r>
            <a:endParaRPr lang="nl-NL" dirty="0" err="1"/>
          </a:p>
        </p:txBody>
      </p:sp>
    </p:spTree>
    <p:extLst>
      <p:ext uri="{BB962C8B-B14F-4D97-AF65-F5344CB8AC3E}">
        <p14:creationId xmlns:p14="http://schemas.microsoft.com/office/powerpoint/2010/main" val="7454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1E57D-CFBE-485E-B404-69A890FA77DE}"/>
              </a:ext>
            </a:extLst>
          </p:cNvPr>
          <p:cNvSpPr>
            <a:spLocks noGrp="1"/>
          </p:cNvSpPr>
          <p:nvPr>
            <p:ph type="title"/>
          </p:nvPr>
        </p:nvSpPr>
        <p:spPr/>
        <p:txBody>
          <a:bodyPr/>
          <a:lstStyle/>
          <a:p>
            <a:r>
              <a:rPr lang="nl-NL" dirty="0">
                <a:cs typeface="Calibri Light"/>
              </a:rPr>
              <a:t>                               Nepnieuws is </a:t>
            </a:r>
            <a:endParaRPr lang="nl-NL" dirty="0"/>
          </a:p>
        </p:txBody>
      </p:sp>
      <p:sp>
        <p:nvSpPr>
          <p:cNvPr id="3" name="Tijdelijke aanduiding voor inhoud 2">
            <a:extLst>
              <a:ext uri="{FF2B5EF4-FFF2-40B4-BE49-F238E27FC236}">
                <a16:creationId xmlns:a16="http://schemas.microsoft.com/office/drawing/2014/main" id="{3F2368BB-B174-4649-9130-7A3BA1BFF772}"/>
              </a:ext>
            </a:extLst>
          </p:cNvPr>
          <p:cNvSpPr>
            <a:spLocks noGrp="1"/>
          </p:cNvSpPr>
          <p:nvPr>
            <p:ph idx="1"/>
          </p:nvPr>
        </p:nvSpPr>
        <p:spPr/>
        <p:txBody>
          <a:bodyPr vert="horz" lIns="91440" tIns="45720" rIns="91440" bIns="45720" rtlCol="0" anchor="t">
            <a:normAutofit/>
          </a:bodyPr>
          <a:lstStyle/>
          <a:p>
            <a:r>
              <a:rPr lang="nl-NL" dirty="0">
                <a:cs typeface="Calibri"/>
              </a:rPr>
              <a:t>Nepnieuws is </a:t>
            </a:r>
            <a:r>
              <a:rPr lang="nl-NL" dirty="0" err="1">
                <a:cs typeface="Calibri"/>
              </a:rPr>
              <a:t>misleindende</a:t>
            </a:r>
            <a:r>
              <a:rPr lang="nl-NL" dirty="0">
                <a:cs typeface="Calibri"/>
              </a:rPr>
              <a:t> informatie die als betrouwbaar nieuws word uitgezonden</a:t>
            </a:r>
          </a:p>
          <a:p>
            <a:endParaRPr lang="nl-NL" dirty="0">
              <a:cs typeface="Calibri"/>
            </a:endParaRPr>
          </a:p>
        </p:txBody>
      </p:sp>
      <p:pic>
        <p:nvPicPr>
          <p:cNvPr id="4" name="Afbeelding 4">
            <a:extLst>
              <a:ext uri="{FF2B5EF4-FFF2-40B4-BE49-F238E27FC236}">
                <a16:creationId xmlns:a16="http://schemas.microsoft.com/office/drawing/2014/main" id="{4CC040EE-A3E4-4DC3-9963-B3C0317432B9}"/>
              </a:ext>
            </a:extLst>
          </p:cNvPr>
          <p:cNvPicPr>
            <a:picLocks noChangeAspect="1"/>
          </p:cNvPicPr>
          <p:nvPr/>
        </p:nvPicPr>
        <p:blipFill>
          <a:blip r:embed="rId2"/>
          <a:stretch>
            <a:fillRect/>
          </a:stretch>
        </p:blipFill>
        <p:spPr>
          <a:xfrm>
            <a:off x="4424453" y="2339287"/>
            <a:ext cx="2883019" cy="3847201"/>
          </a:xfrm>
          <a:prstGeom prst="rect">
            <a:avLst/>
          </a:prstGeom>
        </p:spPr>
      </p:pic>
    </p:spTree>
    <p:extLst>
      <p:ext uri="{BB962C8B-B14F-4D97-AF65-F5344CB8AC3E}">
        <p14:creationId xmlns:p14="http://schemas.microsoft.com/office/powerpoint/2010/main" val="395008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79383-4D35-4477-9FBE-7EE2D81489A2}"/>
              </a:ext>
            </a:extLst>
          </p:cNvPr>
          <p:cNvSpPr>
            <a:spLocks noGrp="1"/>
          </p:cNvSpPr>
          <p:nvPr>
            <p:ph type="title"/>
          </p:nvPr>
        </p:nvSpPr>
        <p:spPr/>
        <p:txBody>
          <a:bodyPr/>
          <a:lstStyle/>
          <a:p>
            <a:r>
              <a:rPr lang="nl-NL" dirty="0">
                <a:cs typeface="Calibri Light"/>
              </a:rPr>
              <a:t>Waarom verspreiden mensen nep nieuws</a:t>
            </a:r>
            <a:endParaRPr lang="nl-NL" dirty="0"/>
          </a:p>
        </p:txBody>
      </p:sp>
      <p:sp>
        <p:nvSpPr>
          <p:cNvPr id="3" name="Tijdelijke aanduiding voor inhoud 2">
            <a:extLst>
              <a:ext uri="{FF2B5EF4-FFF2-40B4-BE49-F238E27FC236}">
                <a16:creationId xmlns:a16="http://schemas.microsoft.com/office/drawing/2014/main" id="{E66A5586-3472-4B10-83CB-D795A717E694}"/>
              </a:ext>
            </a:extLst>
          </p:cNvPr>
          <p:cNvSpPr>
            <a:spLocks noGrp="1"/>
          </p:cNvSpPr>
          <p:nvPr>
            <p:ph idx="1"/>
          </p:nvPr>
        </p:nvSpPr>
        <p:spPr/>
        <p:txBody>
          <a:bodyPr vert="horz" lIns="91440" tIns="45720" rIns="91440" bIns="45720" rtlCol="0" anchor="t">
            <a:normAutofit/>
          </a:bodyPr>
          <a:lstStyle/>
          <a:p>
            <a:r>
              <a:rPr lang="nl-NL" dirty="0">
                <a:ea typeface="+mn-lt"/>
                <a:cs typeface="+mn-lt"/>
              </a:rPr>
              <a:t>In Nederland wordt vooral nepnieuws verspreid om geld te verdienen. Hoe meer mensen op een artikel klikken, hoe meer geld de makers krijgen vanwege de getoonde advertenties</a:t>
            </a:r>
            <a:endParaRPr lang="nl-NL" dirty="0"/>
          </a:p>
        </p:txBody>
      </p:sp>
      <p:pic>
        <p:nvPicPr>
          <p:cNvPr id="4" name="Afbeelding 4">
            <a:extLst>
              <a:ext uri="{FF2B5EF4-FFF2-40B4-BE49-F238E27FC236}">
                <a16:creationId xmlns:a16="http://schemas.microsoft.com/office/drawing/2014/main" id="{01C56437-90BD-41C7-A6B1-6DD3A3D0389D}"/>
              </a:ext>
            </a:extLst>
          </p:cNvPr>
          <p:cNvPicPr>
            <a:picLocks noChangeAspect="1"/>
          </p:cNvPicPr>
          <p:nvPr/>
        </p:nvPicPr>
        <p:blipFill>
          <a:blip r:embed="rId2"/>
          <a:stretch>
            <a:fillRect/>
          </a:stretch>
        </p:blipFill>
        <p:spPr>
          <a:xfrm>
            <a:off x="3046563" y="3108656"/>
            <a:ext cx="4502988" cy="3070464"/>
          </a:xfrm>
          <a:prstGeom prst="rect">
            <a:avLst/>
          </a:prstGeom>
        </p:spPr>
      </p:pic>
    </p:spTree>
    <p:extLst>
      <p:ext uri="{BB962C8B-B14F-4D97-AF65-F5344CB8AC3E}">
        <p14:creationId xmlns:p14="http://schemas.microsoft.com/office/powerpoint/2010/main" val="362298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5AF7C-3605-41CE-B647-D1727FBEF5E4}"/>
              </a:ext>
            </a:extLst>
          </p:cNvPr>
          <p:cNvSpPr>
            <a:spLocks noGrp="1"/>
          </p:cNvSpPr>
          <p:nvPr>
            <p:ph type="title"/>
          </p:nvPr>
        </p:nvSpPr>
        <p:spPr/>
        <p:txBody>
          <a:bodyPr/>
          <a:lstStyle/>
          <a:p>
            <a:r>
              <a:rPr lang="nl-NL" dirty="0">
                <a:cs typeface="Calibri Light"/>
              </a:rPr>
              <a:t>Hoe kan je nepnieuws erkennen</a:t>
            </a:r>
            <a:endParaRPr lang="nl-NL" dirty="0"/>
          </a:p>
        </p:txBody>
      </p:sp>
      <p:sp>
        <p:nvSpPr>
          <p:cNvPr id="3" name="Tijdelijke aanduiding voor inhoud 2">
            <a:extLst>
              <a:ext uri="{FF2B5EF4-FFF2-40B4-BE49-F238E27FC236}">
                <a16:creationId xmlns:a16="http://schemas.microsoft.com/office/drawing/2014/main" id="{37C83F99-DED3-4325-9AD4-73EFB8F864F6}"/>
              </a:ext>
            </a:extLst>
          </p:cNvPr>
          <p:cNvSpPr>
            <a:spLocks noGrp="1"/>
          </p:cNvSpPr>
          <p:nvPr>
            <p:ph idx="1"/>
          </p:nvPr>
        </p:nvSpPr>
        <p:spPr/>
        <p:txBody>
          <a:bodyPr vert="horz" lIns="91440" tIns="45720" rIns="91440" bIns="45720" rtlCol="0" anchor="t">
            <a:normAutofit/>
          </a:bodyPr>
          <a:lstStyle/>
          <a:p>
            <a:r>
              <a:rPr lang="nl-NL" dirty="0">
                <a:ea typeface="+mn-lt"/>
                <a:cs typeface="+mn-lt"/>
              </a:rPr>
              <a:t>Een angstaanjagende titel. Die </a:t>
            </a:r>
            <a:r>
              <a:rPr lang="nl-NL" dirty="0" err="1">
                <a:ea typeface="+mn-lt"/>
                <a:cs typeface="+mn-lt"/>
              </a:rPr>
              <a:t>clickbait</a:t>
            </a:r>
            <a:r>
              <a:rPr lang="nl-NL" dirty="0">
                <a:ea typeface="+mn-lt"/>
                <a:cs typeface="+mn-lt"/>
              </a:rPr>
              <a:t>, waar we het eerder over hadden, verraadt vaak al dat het nepnieuws is. ...</a:t>
            </a:r>
            <a:endParaRPr lang="nl-NL" dirty="0">
              <a:cs typeface="Calibri" panose="020F0502020204030204"/>
            </a:endParaRPr>
          </a:p>
          <a:p>
            <a:r>
              <a:rPr lang="nl-NL" dirty="0">
                <a:ea typeface="+mn-lt"/>
                <a:cs typeface="+mn-lt"/>
              </a:rPr>
              <a:t>Een heftige foto. ...</a:t>
            </a:r>
            <a:endParaRPr lang="nl-NL" dirty="0"/>
          </a:p>
          <a:p>
            <a:r>
              <a:rPr lang="nl-NL" dirty="0">
                <a:ea typeface="+mn-lt"/>
                <a:cs typeface="+mn-lt"/>
              </a:rPr>
              <a:t>Een onbetrouwbare afzender. ...</a:t>
            </a:r>
            <a:endParaRPr lang="nl-NL" dirty="0"/>
          </a:p>
          <a:p>
            <a:r>
              <a:rPr lang="nl-NL" dirty="0">
                <a:ea typeface="+mn-lt"/>
                <a:cs typeface="+mn-lt"/>
              </a:rPr>
              <a:t>De advertentie leidt niet naar het artikel. ...</a:t>
            </a:r>
            <a:endParaRPr lang="nl-NL" dirty="0"/>
          </a:p>
          <a:p>
            <a:r>
              <a:rPr lang="nl-NL" dirty="0">
                <a:ea typeface="+mn-lt"/>
                <a:cs typeface="+mn-lt"/>
              </a:rPr>
              <a:t>Website staat vol advertenties. ...</a:t>
            </a:r>
            <a:endParaRPr lang="nl-NL" dirty="0"/>
          </a:p>
          <a:p>
            <a:r>
              <a:rPr lang="nl-NL" dirty="0">
                <a:ea typeface="+mn-lt"/>
                <a:cs typeface="+mn-lt"/>
              </a:rPr>
              <a:t>Geen berichtgeving door andere media.</a:t>
            </a:r>
            <a:endParaRPr lang="nl-NL" dirty="0"/>
          </a:p>
          <a:p>
            <a:endParaRPr lang="nl-NL" dirty="0">
              <a:cs typeface="Calibri"/>
            </a:endParaRPr>
          </a:p>
        </p:txBody>
      </p:sp>
      <p:pic>
        <p:nvPicPr>
          <p:cNvPr id="4" name="Afbeelding 4">
            <a:extLst>
              <a:ext uri="{FF2B5EF4-FFF2-40B4-BE49-F238E27FC236}">
                <a16:creationId xmlns:a16="http://schemas.microsoft.com/office/drawing/2014/main" id="{86959ECB-0486-4AF4-980D-260D5A230128}"/>
              </a:ext>
            </a:extLst>
          </p:cNvPr>
          <p:cNvPicPr>
            <a:picLocks noChangeAspect="1"/>
          </p:cNvPicPr>
          <p:nvPr/>
        </p:nvPicPr>
        <p:blipFill>
          <a:blip r:embed="rId2"/>
          <a:stretch>
            <a:fillRect/>
          </a:stretch>
        </p:blipFill>
        <p:spPr>
          <a:xfrm>
            <a:off x="8457183" y="2651185"/>
            <a:ext cx="2725105" cy="4114800"/>
          </a:xfrm>
          <a:prstGeom prst="rect">
            <a:avLst/>
          </a:prstGeom>
        </p:spPr>
      </p:pic>
    </p:spTree>
    <p:extLst>
      <p:ext uri="{BB962C8B-B14F-4D97-AF65-F5344CB8AC3E}">
        <p14:creationId xmlns:p14="http://schemas.microsoft.com/office/powerpoint/2010/main" val="149772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3E039-97D2-463D-8078-F35A12303660}"/>
              </a:ext>
            </a:extLst>
          </p:cNvPr>
          <p:cNvSpPr>
            <a:spLocks noGrp="1"/>
          </p:cNvSpPr>
          <p:nvPr>
            <p:ph type="title"/>
          </p:nvPr>
        </p:nvSpPr>
        <p:spPr/>
        <p:txBody>
          <a:bodyPr/>
          <a:lstStyle/>
          <a:p>
            <a:r>
              <a:rPr lang="nl-NL" dirty="0">
                <a:cs typeface="Calibri Light"/>
              </a:rPr>
              <a:t>Zoek 2 voorbeelden van nepnieuws</a:t>
            </a:r>
            <a:endParaRPr lang="nl-NL" dirty="0"/>
          </a:p>
        </p:txBody>
      </p:sp>
      <p:sp>
        <p:nvSpPr>
          <p:cNvPr id="3" name="Tijdelijke aanduiding voor inhoud 2">
            <a:extLst>
              <a:ext uri="{FF2B5EF4-FFF2-40B4-BE49-F238E27FC236}">
                <a16:creationId xmlns:a16="http://schemas.microsoft.com/office/drawing/2014/main" id="{D1D843C8-7B38-49D6-9A9B-FB89A5F7648F}"/>
              </a:ext>
            </a:extLst>
          </p:cNvPr>
          <p:cNvSpPr>
            <a:spLocks noGrp="1"/>
          </p:cNvSpPr>
          <p:nvPr>
            <p:ph idx="1"/>
          </p:nvPr>
        </p:nvSpPr>
        <p:spPr/>
        <p:txBody>
          <a:bodyPr vert="horz" lIns="91440" tIns="45720" rIns="91440" bIns="45720" rtlCol="0" anchor="t">
            <a:normAutofit lnSpcReduction="10000"/>
          </a:bodyPr>
          <a:lstStyle/>
          <a:p>
            <a:r>
              <a:rPr lang="nl-NL" dirty="0">
                <a:ea typeface="+mn-lt"/>
                <a:cs typeface="+mn-lt"/>
              </a:rPr>
              <a:t>1 Een voorbeeld van </a:t>
            </a:r>
            <a:r>
              <a:rPr lang="nl-NL" b="1" dirty="0">
                <a:ea typeface="+mn-lt"/>
                <a:cs typeface="+mn-lt"/>
              </a:rPr>
              <a:t>nepnieuws</a:t>
            </a:r>
            <a:r>
              <a:rPr lang="nl-NL" dirty="0">
                <a:ea typeface="+mn-lt"/>
                <a:cs typeface="+mn-lt"/>
              </a:rPr>
              <a:t> is het bericht dat flesjes alcoholgel ontploffen in warme auto’s. Dit bericht circuleert op sociale media. Niet waar, zo blijkt na enig onderzoek. Flesjes alcoholgel ontploffen pas bij een temperatuur van 360°C, terwijl het in een auto nooit zo warm wordt. Het bericht is dus volledig uit de lucht gegrepen.</a:t>
            </a:r>
          </a:p>
          <a:p>
            <a:r>
              <a:rPr lang="nl-NL" dirty="0">
                <a:ea typeface="+mn-lt"/>
                <a:cs typeface="+mn-lt"/>
              </a:rPr>
              <a:t>Bij ingrijpende gebeurtenissen, zoals de coronapandemie of een vliegtuigramp, is niet altijd direct duidelijk wat er aan de hand is. Er verschijnen nieuwsberichten die vaag of tegenstrijdig kunnen zijn, omdat de verantwoordelijken gewoon nog niet alles weten. Er zijn mensen die nieuwsberichten daardoor wantrouwen. Zij verspreiden vervolgens zelf berichten die niet altijd de complete waarheid vertellen. Dit noemen we nepnieuws</a:t>
            </a:r>
            <a:endParaRPr lang="nl-NL" dirty="0">
              <a:cs typeface="Calibri"/>
            </a:endParaRPr>
          </a:p>
        </p:txBody>
      </p:sp>
      <p:pic>
        <p:nvPicPr>
          <p:cNvPr id="4" name="Afbeelding 4" descr="Afbeelding met tekst&#10;&#10;Automatisch gegenereerde beschrijving">
            <a:extLst>
              <a:ext uri="{FF2B5EF4-FFF2-40B4-BE49-F238E27FC236}">
                <a16:creationId xmlns:a16="http://schemas.microsoft.com/office/drawing/2014/main" id="{BE6CEB4E-C409-4CD7-8BDA-E2EC8E4A551B}"/>
              </a:ext>
            </a:extLst>
          </p:cNvPr>
          <p:cNvPicPr>
            <a:picLocks noChangeAspect="1"/>
          </p:cNvPicPr>
          <p:nvPr/>
        </p:nvPicPr>
        <p:blipFill>
          <a:blip r:embed="rId2"/>
          <a:stretch>
            <a:fillRect/>
          </a:stretch>
        </p:blipFill>
        <p:spPr>
          <a:xfrm>
            <a:off x="9080740" y="259885"/>
            <a:ext cx="2743200" cy="1536192"/>
          </a:xfrm>
          <a:prstGeom prst="rect">
            <a:avLst/>
          </a:prstGeom>
        </p:spPr>
      </p:pic>
    </p:spTree>
    <p:extLst>
      <p:ext uri="{BB962C8B-B14F-4D97-AF65-F5344CB8AC3E}">
        <p14:creationId xmlns:p14="http://schemas.microsoft.com/office/powerpoint/2010/main" val="202084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1722D-DE0E-4FF0-B767-1B332867C5CB}"/>
              </a:ext>
            </a:extLst>
          </p:cNvPr>
          <p:cNvSpPr>
            <a:spLocks noGrp="1"/>
          </p:cNvSpPr>
          <p:nvPr>
            <p:ph type="title"/>
          </p:nvPr>
        </p:nvSpPr>
        <p:spPr/>
        <p:txBody>
          <a:bodyPr/>
          <a:lstStyle/>
          <a:p>
            <a:br>
              <a:rPr lang="nl-NL" dirty="0">
                <a:cs typeface="Calibri Light"/>
              </a:rPr>
            </a:br>
            <a:r>
              <a:rPr lang="nl-NL" dirty="0">
                <a:cs typeface="Calibri Light"/>
              </a:rPr>
              <a:t>Zoek 2 </a:t>
            </a:r>
            <a:r>
              <a:rPr lang="nl-NL" dirty="0" err="1">
                <a:cs typeface="Calibri Light"/>
              </a:rPr>
              <a:t>verschilende</a:t>
            </a:r>
            <a:r>
              <a:rPr lang="nl-NL" dirty="0">
                <a:cs typeface="Calibri Light"/>
              </a:rPr>
              <a:t> voorbeelden </a:t>
            </a:r>
            <a:r>
              <a:rPr lang="nl-NL" dirty="0" err="1">
                <a:cs typeface="Calibri Light"/>
              </a:rPr>
              <a:t>nepniews</a:t>
            </a:r>
            <a:endParaRPr lang="nl-NL" dirty="0" err="1"/>
          </a:p>
        </p:txBody>
      </p:sp>
      <p:sp>
        <p:nvSpPr>
          <p:cNvPr id="3" name="Tijdelijke aanduiding voor inhoud 2">
            <a:extLst>
              <a:ext uri="{FF2B5EF4-FFF2-40B4-BE49-F238E27FC236}">
                <a16:creationId xmlns:a16="http://schemas.microsoft.com/office/drawing/2014/main" id="{B4B22606-D821-44F1-AE88-6D34FD9EF19D}"/>
              </a:ext>
            </a:extLst>
          </p:cNvPr>
          <p:cNvSpPr>
            <a:spLocks noGrp="1"/>
          </p:cNvSpPr>
          <p:nvPr>
            <p:ph idx="1"/>
          </p:nvPr>
        </p:nvSpPr>
        <p:spPr/>
        <p:txBody>
          <a:bodyPr vert="horz" lIns="91440" tIns="45720" rIns="91440" bIns="45720" rtlCol="0" anchor="t">
            <a:normAutofit/>
          </a:bodyPr>
          <a:lstStyle/>
          <a:p>
            <a:r>
              <a:rPr lang="nl-NL" dirty="0">
                <a:ea typeface="+mn-lt"/>
                <a:cs typeface="+mn-lt"/>
              </a:rPr>
              <a:t> </a:t>
            </a:r>
            <a:r>
              <a:rPr lang="nl-NL" dirty="0" err="1">
                <a:ea typeface="+mn-lt"/>
                <a:cs typeface="+mn-lt"/>
              </a:rPr>
              <a:t>Youth</a:t>
            </a:r>
            <a:r>
              <a:rPr lang="nl-NL" dirty="0">
                <a:ea typeface="+mn-lt"/>
                <a:cs typeface="+mn-lt"/>
              </a:rPr>
              <a:t> </a:t>
            </a:r>
            <a:r>
              <a:rPr lang="nl-NL" dirty="0" err="1">
                <a:ea typeface="+mn-lt"/>
                <a:cs typeface="+mn-lt"/>
              </a:rPr>
              <a:t>and</a:t>
            </a:r>
            <a:r>
              <a:rPr lang="nl-NL" dirty="0">
                <a:ea typeface="+mn-lt"/>
                <a:cs typeface="+mn-lt"/>
              </a:rPr>
              <a:t> media, 2018. </a:t>
            </a:r>
            <a:r>
              <a:rPr lang="nl-NL" i="1" dirty="0">
                <a:ea typeface="+mn-lt"/>
                <a:cs typeface="+mn-lt"/>
              </a:rPr>
              <a:t>Doelgroep: PO 7-8, VO 1-6</a:t>
            </a:r>
            <a:br>
              <a:rPr lang="nl-NL" i="1" dirty="0">
                <a:ea typeface="+mn-lt"/>
                <a:cs typeface="+mn-lt"/>
              </a:rPr>
            </a:br>
            <a:r>
              <a:rPr lang="nl-NL" i="1" dirty="0">
                <a:ea typeface="+mn-lt"/>
                <a:cs typeface="+mn-lt"/>
              </a:rPr>
              <a:t>Achttien gratis te gebruiken onlinelessen waarmee jongeren moeten leren kritisch te denken en bewust met de online wereld om te gaan. Onderwerpen: privacy en reputatie, je identiteit ontdekken, positief gedrag, beveiliging, betrokkenheid bij de gemeenschap</a:t>
            </a:r>
          </a:p>
          <a:p>
            <a:r>
              <a:rPr lang="nl-NL" dirty="0" err="1">
                <a:ea typeface="+mn-lt"/>
                <a:cs typeface="+mn-lt"/>
              </a:rPr>
              <a:t>im</a:t>
            </a:r>
            <a:r>
              <a:rPr lang="nl-NL" dirty="0">
                <a:ea typeface="+mn-lt"/>
                <a:cs typeface="+mn-lt"/>
              </a:rPr>
              <a:t> met media, 2017. </a:t>
            </a:r>
            <a:r>
              <a:rPr lang="nl-NL" i="1" dirty="0">
                <a:ea typeface="+mn-lt"/>
                <a:cs typeface="+mn-lt"/>
              </a:rPr>
              <a:t>Doelgroep: PO 5-8</a:t>
            </a:r>
            <a:br>
              <a:rPr lang="nl-NL" i="1" dirty="0">
                <a:ea typeface="+mn-lt"/>
                <a:cs typeface="+mn-lt"/>
              </a:rPr>
            </a:br>
            <a:r>
              <a:rPr lang="nl-NL" i="1" dirty="0" err="1">
                <a:ea typeface="+mn-lt"/>
                <a:cs typeface="+mn-lt"/>
              </a:rPr>
              <a:t>Mediales</a:t>
            </a:r>
            <a:r>
              <a:rPr lang="nl-NL" i="1" dirty="0">
                <a:ea typeface="+mn-lt"/>
                <a:cs typeface="+mn-lt"/>
              </a:rPr>
              <a:t> over online privacy voor groep 5 &amp; 6 (vier korte lessen van 20 minuten). Ook te gebruiken in groep 7 &amp; 8 (alle onderdelen in één uur). Te downloaden lesbrief, poster, werkblad en </a:t>
            </a:r>
            <a:r>
              <a:rPr lang="nl-NL" i="1" dirty="0" err="1">
                <a:ea typeface="+mn-lt"/>
                <a:cs typeface="+mn-lt"/>
              </a:rPr>
              <a:t>powerpoint</a:t>
            </a:r>
            <a:r>
              <a:rPr lang="nl-NL" i="1" dirty="0">
                <a:ea typeface="+mn-lt"/>
                <a:cs typeface="+mn-lt"/>
              </a:rPr>
              <a:t>.</a:t>
            </a:r>
            <a:endParaRPr lang="nl-NL" i="1" dirty="0">
              <a:cs typeface="Calibri"/>
            </a:endParaRPr>
          </a:p>
        </p:txBody>
      </p:sp>
      <p:pic>
        <p:nvPicPr>
          <p:cNvPr id="4" name="Afbeelding 4" descr="Afbeelding met tekst&#10;&#10;Automatisch gegenereerde beschrijving">
            <a:extLst>
              <a:ext uri="{FF2B5EF4-FFF2-40B4-BE49-F238E27FC236}">
                <a16:creationId xmlns:a16="http://schemas.microsoft.com/office/drawing/2014/main" id="{72A61747-28A6-484B-85CD-894867C3FA64}"/>
              </a:ext>
            </a:extLst>
          </p:cNvPr>
          <p:cNvPicPr>
            <a:picLocks noChangeAspect="1"/>
          </p:cNvPicPr>
          <p:nvPr/>
        </p:nvPicPr>
        <p:blipFill>
          <a:blip r:embed="rId2"/>
          <a:stretch>
            <a:fillRect/>
          </a:stretch>
        </p:blipFill>
        <p:spPr>
          <a:xfrm>
            <a:off x="9123871" y="3332759"/>
            <a:ext cx="2153729" cy="1127010"/>
          </a:xfrm>
          <a:prstGeom prst="rect">
            <a:avLst/>
          </a:prstGeom>
        </p:spPr>
      </p:pic>
    </p:spTree>
    <p:extLst>
      <p:ext uri="{BB962C8B-B14F-4D97-AF65-F5344CB8AC3E}">
        <p14:creationId xmlns:p14="http://schemas.microsoft.com/office/powerpoint/2010/main" val="28169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AABF4-4D52-4A09-A6FC-136D8E6752A7}"/>
              </a:ext>
            </a:extLst>
          </p:cNvPr>
          <p:cNvSpPr>
            <a:spLocks noGrp="1"/>
          </p:cNvSpPr>
          <p:nvPr>
            <p:ph type="title"/>
          </p:nvPr>
        </p:nvSpPr>
        <p:spPr/>
        <p:txBody>
          <a:bodyPr/>
          <a:lstStyle/>
          <a:p>
            <a:r>
              <a:rPr lang="nl-NL" dirty="0">
                <a:cs typeface="Calibri Light"/>
              </a:rPr>
              <a:t>Wat zijn volgens jullie de gevaren van nepnieuws</a:t>
            </a:r>
            <a:endParaRPr lang="nl-NL" dirty="0"/>
          </a:p>
        </p:txBody>
      </p:sp>
      <p:sp>
        <p:nvSpPr>
          <p:cNvPr id="3" name="Tijdelijke aanduiding voor inhoud 2">
            <a:extLst>
              <a:ext uri="{FF2B5EF4-FFF2-40B4-BE49-F238E27FC236}">
                <a16:creationId xmlns:a16="http://schemas.microsoft.com/office/drawing/2014/main" id="{A29F0C9E-DCC5-4D74-BF33-DFB3D8298E0D}"/>
              </a:ext>
            </a:extLst>
          </p:cNvPr>
          <p:cNvSpPr>
            <a:spLocks noGrp="1"/>
          </p:cNvSpPr>
          <p:nvPr>
            <p:ph idx="1"/>
          </p:nvPr>
        </p:nvSpPr>
        <p:spPr/>
        <p:txBody>
          <a:bodyPr vert="horz" lIns="91440" tIns="45720" rIns="91440" bIns="45720" rtlCol="0" anchor="t">
            <a:normAutofit/>
          </a:bodyPr>
          <a:lstStyle/>
          <a:p>
            <a:r>
              <a:rPr lang="nl-NL" b="1" dirty="0">
                <a:ea typeface="+mn-lt"/>
                <a:cs typeface="+mn-lt"/>
              </a:rPr>
              <a:t>Nepnieuws</a:t>
            </a:r>
            <a:r>
              <a:rPr lang="nl-NL" dirty="0">
                <a:ea typeface="+mn-lt"/>
                <a:cs typeface="+mn-lt"/>
              </a:rPr>
              <a:t> kan heel betrouwbaar lijken, zodat je het gelooft. Je krijgt dan onjuiste informatie en gaat het misschien zelfs delen met je contacten. Zo verspreidt het </a:t>
            </a:r>
            <a:r>
              <a:rPr lang="nl-NL" b="1" dirty="0">
                <a:ea typeface="+mn-lt"/>
                <a:cs typeface="+mn-lt"/>
              </a:rPr>
              <a:t>nepnieuws</a:t>
            </a:r>
            <a:r>
              <a:rPr lang="nl-NL" dirty="0">
                <a:ea typeface="+mn-lt"/>
                <a:cs typeface="+mn-lt"/>
              </a:rPr>
              <a:t> zich makkelijk. Als het nieuws negatief, verschrikkelijk of extreem is, kun je er somber of emotioneel van worden.</a:t>
            </a:r>
            <a:endParaRPr lang="nl-NL" dirty="0">
              <a:cs typeface="Calibri"/>
            </a:endParaRPr>
          </a:p>
        </p:txBody>
      </p:sp>
      <p:pic>
        <p:nvPicPr>
          <p:cNvPr id="4" name="Afbeelding 4" descr="Afbeelding met tekst, binnen, meetlat&#10;&#10;Automatisch gegenereerde beschrijving">
            <a:extLst>
              <a:ext uri="{FF2B5EF4-FFF2-40B4-BE49-F238E27FC236}">
                <a16:creationId xmlns:a16="http://schemas.microsoft.com/office/drawing/2014/main" id="{AAE628EB-9C26-41E2-8604-E0B5802D8344}"/>
              </a:ext>
            </a:extLst>
          </p:cNvPr>
          <p:cNvPicPr>
            <a:picLocks noChangeAspect="1"/>
          </p:cNvPicPr>
          <p:nvPr/>
        </p:nvPicPr>
        <p:blipFill>
          <a:blip r:embed="rId2"/>
          <a:stretch>
            <a:fillRect/>
          </a:stretch>
        </p:blipFill>
        <p:spPr>
          <a:xfrm>
            <a:off x="4106174" y="3421104"/>
            <a:ext cx="3533954" cy="2359301"/>
          </a:xfrm>
          <a:prstGeom prst="rect">
            <a:avLst/>
          </a:prstGeom>
        </p:spPr>
      </p:pic>
    </p:spTree>
    <p:extLst>
      <p:ext uri="{BB962C8B-B14F-4D97-AF65-F5344CB8AC3E}">
        <p14:creationId xmlns:p14="http://schemas.microsoft.com/office/powerpoint/2010/main" val="403927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01D78-1DD8-4E59-AD91-369E90E14C73}"/>
              </a:ext>
            </a:extLst>
          </p:cNvPr>
          <p:cNvSpPr>
            <a:spLocks noGrp="1"/>
          </p:cNvSpPr>
          <p:nvPr>
            <p:ph type="title"/>
          </p:nvPr>
        </p:nvSpPr>
        <p:spPr/>
        <p:txBody>
          <a:bodyPr/>
          <a:lstStyle/>
          <a:p>
            <a:r>
              <a:rPr lang="nl-NL" dirty="0">
                <a:cs typeface="Calibri Light"/>
              </a:rPr>
              <a:t>Vinden jullie dat het verspreiden van nepnieuws strafbaar moet zijn</a:t>
            </a:r>
            <a:endParaRPr lang="nl-NL" dirty="0"/>
          </a:p>
        </p:txBody>
      </p:sp>
      <p:sp>
        <p:nvSpPr>
          <p:cNvPr id="3" name="Tijdelijke aanduiding voor inhoud 2">
            <a:extLst>
              <a:ext uri="{FF2B5EF4-FFF2-40B4-BE49-F238E27FC236}">
                <a16:creationId xmlns:a16="http://schemas.microsoft.com/office/drawing/2014/main" id="{103F8097-407F-473A-8B85-BE8392ED0D01}"/>
              </a:ext>
            </a:extLst>
          </p:cNvPr>
          <p:cNvSpPr>
            <a:spLocks noGrp="1"/>
          </p:cNvSpPr>
          <p:nvPr>
            <p:ph idx="1"/>
          </p:nvPr>
        </p:nvSpPr>
        <p:spPr/>
        <p:txBody>
          <a:bodyPr vert="horz" lIns="91440" tIns="45720" rIns="91440" bIns="45720" rtlCol="0" anchor="t">
            <a:normAutofit/>
          </a:bodyPr>
          <a:lstStyle/>
          <a:p>
            <a:r>
              <a:rPr lang="nl-NL" dirty="0">
                <a:cs typeface="Calibri"/>
              </a:rPr>
              <a:t>Ja want anders heb je heel veel raar nepnieuws</a:t>
            </a:r>
            <a:endParaRPr lang="nl-NL" dirty="0"/>
          </a:p>
        </p:txBody>
      </p:sp>
    </p:spTree>
    <p:extLst>
      <p:ext uri="{BB962C8B-B14F-4D97-AF65-F5344CB8AC3E}">
        <p14:creationId xmlns:p14="http://schemas.microsoft.com/office/powerpoint/2010/main" val="276304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B2E14-ED52-4698-AC21-16E62376C6BD}"/>
              </a:ext>
            </a:extLst>
          </p:cNvPr>
          <p:cNvSpPr>
            <a:spLocks noGrp="1"/>
          </p:cNvSpPr>
          <p:nvPr>
            <p:ph type="title"/>
          </p:nvPr>
        </p:nvSpPr>
        <p:spPr/>
        <p:txBody>
          <a:bodyPr/>
          <a:lstStyle/>
          <a:p>
            <a:r>
              <a:rPr lang="nl-NL" dirty="0">
                <a:cs typeface="Calibri Light"/>
              </a:rPr>
              <a:t>Waarom zouden mensen wel of geen aandacht moeten hebben voor nepnieuws</a:t>
            </a:r>
            <a:endParaRPr lang="nl-NL" dirty="0"/>
          </a:p>
        </p:txBody>
      </p:sp>
      <p:sp>
        <p:nvSpPr>
          <p:cNvPr id="3" name="Tijdelijke aanduiding voor inhoud 2">
            <a:extLst>
              <a:ext uri="{FF2B5EF4-FFF2-40B4-BE49-F238E27FC236}">
                <a16:creationId xmlns:a16="http://schemas.microsoft.com/office/drawing/2014/main" id="{07E1B01C-DDF0-49C5-8BB2-324C3846D9EB}"/>
              </a:ext>
            </a:extLst>
          </p:cNvPr>
          <p:cNvSpPr>
            <a:spLocks noGrp="1"/>
          </p:cNvSpPr>
          <p:nvPr>
            <p:ph idx="1"/>
          </p:nvPr>
        </p:nvSpPr>
        <p:spPr/>
        <p:txBody>
          <a:bodyPr vert="horz" lIns="91440" tIns="45720" rIns="91440" bIns="45720" rtlCol="0" anchor="t">
            <a:normAutofit/>
          </a:bodyPr>
          <a:lstStyle/>
          <a:p>
            <a:r>
              <a:rPr lang="nl-NL" dirty="0">
                <a:cs typeface="Calibri"/>
              </a:rPr>
              <a:t>Geen </a:t>
            </a:r>
            <a:r>
              <a:rPr lang="nl-NL" dirty="0" err="1">
                <a:cs typeface="Calibri"/>
              </a:rPr>
              <a:t>andacht</a:t>
            </a:r>
            <a:r>
              <a:rPr lang="nl-NL" dirty="0">
                <a:cs typeface="Calibri"/>
              </a:rPr>
              <a:t> anders vinden ze het alleen maar leuk</a:t>
            </a:r>
            <a:endParaRPr lang="nl-NL" dirty="0"/>
          </a:p>
        </p:txBody>
      </p:sp>
    </p:spTree>
    <p:extLst>
      <p:ext uri="{BB962C8B-B14F-4D97-AF65-F5344CB8AC3E}">
        <p14:creationId xmlns:p14="http://schemas.microsoft.com/office/powerpoint/2010/main" val="16682445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Kantoorthema</vt:lpstr>
      <vt:lpstr>Maatschapijleer nepnieuws</vt:lpstr>
      <vt:lpstr>                               Nepnieuws is </vt:lpstr>
      <vt:lpstr>Waarom verspreiden mensen nep nieuws</vt:lpstr>
      <vt:lpstr>Hoe kan je nepnieuws erkennen</vt:lpstr>
      <vt:lpstr>Zoek 2 voorbeelden van nepnieuws</vt:lpstr>
      <vt:lpstr> Zoek 2 verschilende voorbeelden nepniews</vt:lpstr>
      <vt:lpstr>Wat zijn volgens jullie de gevaren van nepnieuws</vt:lpstr>
      <vt:lpstr>Vinden jullie dat het verspreiden van nepnieuws strafbaar moet zijn</vt:lpstr>
      <vt:lpstr>Waarom zouden mensen wel of geen aandacht moeten hebben voor nepnieuws</vt:lpstr>
      <vt:lpstr>Checklist nepnieuws</vt:lpstr>
      <vt:lpstr>Eind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96</cp:revision>
  <dcterms:created xsi:type="dcterms:W3CDTF">2021-12-01T08:49:02Z</dcterms:created>
  <dcterms:modified xsi:type="dcterms:W3CDTF">2021-12-01T09:39:43Z</dcterms:modified>
</cp:coreProperties>
</file>